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415" r:id="rId2"/>
    <p:sldId id="468" r:id="rId3"/>
    <p:sldId id="417" r:id="rId4"/>
    <p:sldId id="419" r:id="rId5"/>
    <p:sldId id="416" r:id="rId6"/>
    <p:sldId id="418" r:id="rId7"/>
    <p:sldId id="463" r:id="rId8"/>
    <p:sldId id="467" r:id="rId9"/>
    <p:sldId id="464" r:id="rId10"/>
    <p:sldId id="465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DOCUMENTOS%20EDUBAR\PROYECTO%20PRESUPUESTO\2026\RECURSOS%20PROPIOS%20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DOCUMENTOS%20EDUBAR\PROYECTO%20PRESUPUESTO\2026\RECURSOS%20PROPIOS%2020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DOCUMENTOS%20EDUBAR\PROYECTO%20PRESUPUESTO\2026\RECURSOS%20PROPIOS%20202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DOCUMENTOS%20EDUBAR\PROYECTO%20PRESUPUESTO\2026\RECURSOS%20PROPIOS%20202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DOCUMENTOS%20EDUBAR\PROYECTO%20PRESUPUESTO\2026\RECURSOS%20PROPIOS%20202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DOCUMENTOS%20EDUBAR\PROYECTO%20PRESUPUESTO\2026\RECURSOS%20PROPIOS%20202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008D36"/>
            </a:solidFill>
          </c:spPr>
          <c:dPt>
            <c:idx val="0"/>
            <c:bubble3D val="0"/>
            <c:spPr>
              <a:solidFill>
                <a:srgbClr val="008D3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0C-4AFE-9BB5-6F16482F6074}"/>
              </c:ext>
            </c:extLst>
          </c:dPt>
          <c:dPt>
            <c:idx val="1"/>
            <c:bubble3D val="0"/>
            <c:spPr>
              <a:solidFill>
                <a:srgbClr val="14233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0C-4AFE-9BB5-6F16482F607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2400" b="1" i="0" u="none" strike="noStrike" kern="1200" spc="0" baseline="0">
                      <a:solidFill>
                        <a:srgbClr val="142334"/>
                      </a:solidFill>
                      <a:latin typeface="Volkswagen Serial" panose="00000400000000000000" charset="0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89909599674713"/>
                      <c:h val="0.299061079048618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80C-4AFE-9BB5-6F16482F6074}"/>
                </c:ext>
              </c:extLst>
            </c:dLbl>
            <c:dLbl>
              <c:idx val="1"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732384564097822"/>
                      <c:h val="0.376640523733102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80C-4AFE-9BB5-6F16482F60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2400" b="1" i="0" u="none" strike="noStrike" kern="1200" spc="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Graficos!$A$2:$A$3</c:f>
              <c:strCache>
                <c:ptCount val="2"/>
                <c:pt idx="0">
                  <c:v>INGRESOS PROPIOS</c:v>
                </c:pt>
                <c:pt idx="1">
                  <c:v>TRANSFERENCIAS</c:v>
                </c:pt>
              </c:strCache>
            </c:strRef>
          </c:cat>
          <c:val>
            <c:numRef>
              <c:f>Graficos!$B$2:$B$3</c:f>
              <c:numCache>
                <c:formatCode>#,###,,</c:formatCode>
                <c:ptCount val="2"/>
                <c:pt idx="0">
                  <c:v>55267117325.668564</c:v>
                </c:pt>
                <c:pt idx="1">
                  <c:v>699884751955.80994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0C-4AFE-9BB5-6F16482F607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358706372776068"/>
          <c:y val="0.84975884045857353"/>
          <c:w val="0.51836220472440941"/>
          <c:h val="8.14239715813569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600" b="1" i="0" u="none" strike="noStrike" kern="1200" spc="0" baseline="0">
              <a:solidFill>
                <a:srgbClr val="142334"/>
              </a:solidFill>
              <a:latin typeface="Volkswagen Serial" panose="00000400000000000000" charset="0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8D3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Graficos!$A$6:$A$12</c:f>
              <c:strCache>
                <c:ptCount val="7"/>
                <c:pt idx="0">
                  <c:v>RENDIMIENTOS FINANCIEROS</c:v>
                </c:pt>
                <c:pt idx="1">
                  <c:v>COMISION ADMINISTRACION MERCADOS PUBLICOS</c:v>
                </c:pt>
                <c:pt idx="2">
                  <c:v>CUENTAS POR COBRAR</c:v>
                </c:pt>
                <c:pt idx="3">
                  <c:v>INGRESOS FACTURADOS POR COBRAR</c:v>
                </c:pt>
                <c:pt idx="4">
                  <c:v>GERENCIAS INTEGRALES</c:v>
                </c:pt>
                <c:pt idx="5">
                  <c:v>ESTUDIOS Y DISEÑOS</c:v>
                </c:pt>
                <c:pt idx="6">
                  <c:v>INTERVENTORIAS - GESTION PREDIAL</c:v>
                </c:pt>
              </c:strCache>
            </c:strRef>
          </c:cat>
          <c:val>
            <c:numRef>
              <c:f>Graficos!$B$6:$B$12</c:f>
              <c:numCache>
                <c:formatCode>#,###,,</c:formatCode>
                <c:ptCount val="7"/>
                <c:pt idx="0">
                  <c:v>100000000</c:v>
                </c:pt>
                <c:pt idx="1">
                  <c:v>612876246.40199995</c:v>
                </c:pt>
                <c:pt idx="2">
                  <c:v>4371459004</c:v>
                </c:pt>
                <c:pt idx="3">
                  <c:v>7846173447.2665634</c:v>
                </c:pt>
                <c:pt idx="4">
                  <c:v>8079893920</c:v>
                </c:pt>
                <c:pt idx="5">
                  <c:v>8625314420</c:v>
                </c:pt>
                <c:pt idx="6">
                  <c:v>25631400288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63-4D57-A58B-6C2C6EA56505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Graficos!$A$6:$A$12</c:f>
              <c:strCache>
                <c:ptCount val="7"/>
                <c:pt idx="0">
                  <c:v>RENDIMIENTOS FINANCIEROS</c:v>
                </c:pt>
                <c:pt idx="1">
                  <c:v>COMISION ADMINISTRACION MERCADOS PUBLICOS</c:v>
                </c:pt>
                <c:pt idx="2">
                  <c:v>CUENTAS POR COBRAR</c:v>
                </c:pt>
                <c:pt idx="3">
                  <c:v>INGRESOS FACTURADOS POR COBRAR</c:v>
                </c:pt>
                <c:pt idx="4">
                  <c:v>GERENCIAS INTEGRALES</c:v>
                </c:pt>
                <c:pt idx="5">
                  <c:v>ESTUDIOS Y DISEÑOS</c:v>
                </c:pt>
                <c:pt idx="6">
                  <c:v>INTERVENTORIAS - GESTION PREDIAL</c:v>
                </c:pt>
              </c:strCache>
            </c:strRef>
          </c:cat>
          <c:val>
            <c:numRef>
              <c:f>Graficos!$C$6:$C$12</c:f>
              <c:numCache>
                <c:formatCode>0%</c:formatCode>
                <c:ptCount val="7"/>
                <c:pt idx="0">
                  <c:v>1.8093941721392343E-3</c:v>
                </c:pt>
                <c:pt idx="1">
                  <c:v>1.1089347084823481E-2</c:v>
                </c:pt>
                <c:pt idx="2">
                  <c:v>7.9096924455831816E-2</c:v>
                </c:pt>
                <c:pt idx="3">
                  <c:v>0.14196820509077726</c:v>
                </c:pt>
                <c:pt idx="4">
                  <c:v>0.14619712970351231</c:v>
                </c:pt>
                <c:pt idx="5">
                  <c:v>0.156065936444165</c:v>
                </c:pt>
                <c:pt idx="6">
                  <c:v>0.46377306304875088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63-4D57-A58B-6C2C6EA5650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1695663"/>
        <c:axId val="256007471"/>
      </c:barChart>
      <c:catAx>
        <c:axId val="716956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20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256007471"/>
        <c:crosses val="autoZero"/>
        <c:auto val="1"/>
        <c:lblAlgn val="ctr"/>
        <c:lblOffset val="100"/>
        <c:noMultiLvlLbl val="0"/>
      </c:catAx>
      <c:valAx>
        <c:axId val="2560074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#,,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20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71695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8D3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Graficos!$A$33:$A$36</c:f>
              <c:strCache>
                <c:ptCount val="4"/>
                <c:pt idx="0">
                  <c:v>CUENTAS  POR PAGAR FUNCIONAMIENTO</c:v>
                </c:pt>
                <c:pt idx="1">
                  <c:v>IMPUESTO A LAS VENTAS AÑO 2026</c:v>
                </c:pt>
                <c:pt idx="2">
                  <c:v>GASTOS DE FUNCIONAMIENTO</c:v>
                </c:pt>
                <c:pt idx="3">
                  <c:v>COSTOS ASOCIADOS A LOS PROYECTOS</c:v>
                </c:pt>
              </c:strCache>
            </c:strRef>
          </c:cat>
          <c:val>
            <c:numRef>
              <c:f>Graficos!$B$33:$B$36</c:f>
              <c:numCache>
                <c:formatCode>#,###,,</c:formatCode>
                <c:ptCount val="4"/>
                <c:pt idx="0">
                  <c:v>4554000000</c:v>
                </c:pt>
                <c:pt idx="1">
                  <c:v>8993000000</c:v>
                </c:pt>
                <c:pt idx="2">
                  <c:v>15025723004.743521</c:v>
                </c:pt>
                <c:pt idx="3">
                  <c:v>26537770081.438477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49-4E2A-8556-07191E50C6FD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Graficos!$A$33:$A$36</c:f>
              <c:strCache>
                <c:ptCount val="4"/>
                <c:pt idx="0">
                  <c:v>CUENTAS  POR PAGAR FUNCIONAMIENTO</c:v>
                </c:pt>
                <c:pt idx="1">
                  <c:v>IMPUESTO A LAS VENTAS AÑO 2026</c:v>
                </c:pt>
                <c:pt idx="2">
                  <c:v>GASTOS DE FUNCIONAMIENTO</c:v>
                </c:pt>
                <c:pt idx="3">
                  <c:v>COSTOS ASOCIADOS A LOS PROYECTOS</c:v>
                </c:pt>
              </c:strCache>
            </c:strRef>
          </c:cat>
          <c:val>
            <c:numRef>
              <c:f>Graficos!$C$33:$C$36</c:f>
              <c:numCache>
                <c:formatCode>0%</c:formatCode>
                <c:ptCount val="4"/>
                <c:pt idx="0">
                  <c:v>8.263399118709458E-2</c:v>
                </c:pt>
                <c:pt idx="1">
                  <c:v>0.16318126542502009</c:v>
                </c:pt>
                <c:pt idx="2">
                  <c:v>0.27264722493493637</c:v>
                </c:pt>
                <c:pt idx="3">
                  <c:v>0.4815375184529489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49-4E2A-8556-07191E50C6F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44075103"/>
        <c:axId val="244073663"/>
      </c:barChart>
      <c:catAx>
        <c:axId val="2440751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20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244073663"/>
        <c:crosses val="autoZero"/>
        <c:auto val="1"/>
        <c:lblAlgn val="ctr"/>
        <c:lblOffset val="100"/>
        <c:noMultiLvlLbl val="0"/>
      </c:catAx>
      <c:valAx>
        <c:axId val="2440736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#,,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20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2440751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008D36"/>
            </a:solidFill>
          </c:spPr>
          <c:dPt>
            <c:idx val="0"/>
            <c:bubble3D val="0"/>
            <c:spPr>
              <a:solidFill>
                <a:srgbClr val="14233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36-47DC-BACE-166A25BBEF0E}"/>
              </c:ext>
            </c:extLst>
          </c:dPt>
          <c:dPt>
            <c:idx val="1"/>
            <c:bubble3D val="0"/>
            <c:spPr>
              <a:solidFill>
                <a:srgbClr val="008D3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36-47DC-BACE-166A25BBEF0E}"/>
              </c:ext>
            </c:extLst>
          </c:dPt>
          <c:dLbls>
            <c:dLbl>
              <c:idx val="0"/>
              <c:layout>
                <c:manualLayout>
                  <c:x val="8.9623594164130668E-2"/>
                  <c:y val="-0.122703783207178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800" b="1" i="0" u="none" strike="noStrike" kern="1200" baseline="0">
                      <a:solidFill>
                        <a:srgbClr val="142334"/>
                      </a:solidFill>
                      <a:latin typeface="Volkswagen Serial" panose="00000400000000000000" charset="0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36-47DC-BACE-166A25BBEF0E}"/>
                </c:ext>
              </c:extLst>
            </c:dLbl>
            <c:dLbl>
              <c:idx val="1"/>
              <c:layout>
                <c:manualLayout>
                  <c:x val="-0.14159020843701128"/>
                  <c:y val="0.101039267094571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800" b="1" i="0" u="none" strike="noStrike" kern="1200" baseline="0">
                      <a:solidFill>
                        <a:srgbClr val="142334"/>
                      </a:solidFill>
                      <a:latin typeface="Volkswagen Serial" panose="00000400000000000000" charset="0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36-47DC-BACE-166A25BBEF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Graficos!$A$51:$A$52</c:f>
              <c:strCache>
                <c:ptCount val="2"/>
                <c:pt idx="0">
                  <c:v>GASTOS DE PERSONAL</c:v>
                </c:pt>
                <c:pt idx="1">
                  <c:v>GASTOS GENERALES</c:v>
                </c:pt>
              </c:strCache>
            </c:strRef>
          </c:cat>
          <c:val>
            <c:numRef>
              <c:f>Graficos!$B$51:$B$52</c:f>
              <c:numCache>
                <c:formatCode>#,###,,</c:formatCode>
                <c:ptCount val="2"/>
                <c:pt idx="0">
                  <c:v>11878920226.823521</c:v>
                </c:pt>
                <c:pt idx="1">
                  <c:v>3146802777.9200001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36-47DC-BACE-166A25BBEF0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800" b="1" i="0" u="none" strike="noStrike" kern="1200" baseline="0">
              <a:solidFill>
                <a:srgbClr val="142334"/>
              </a:solidFill>
              <a:latin typeface="Volkswagen Serial" panose="00000400000000000000" charset="0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8D3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Graficos!$A$56:$A$60</c:f>
              <c:strCache>
                <c:ptCount val="5"/>
                <c:pt idx="0">
                  <c:v>OPERACIÓN MERCADOS</c:v>
                </c:pt>
                <c:pt idx="1">
                  <c:v>INGRESOS PARA PAGO SERVICIO A LA DEUDA</c:v>
                </c:pt>
                <c:pt idx="2">
                  <c:v>CUENTAS POR COBRAR</c:v>
                </c:pt>
                <c:pt idx="3">
                  <c:v>DISPONIBILIDAD INICIAL</c:v>
                </c:pt>
                <c:pt idx="4">
                  <c:v>RECURSOS PARA EJECUTAR PROYECTOS</c:v>
                </c:pt>
              </c:strCache>
            </c:strRef>
          </c:cat>
          <c:val>
            <c:numRef>
              <c:f>Graficos!$B$56:$B$60</c:f>
              <c:numCache>
                <c:formatCode>#,###,,</c:formatCode>
                <c:ptCount val="5"/>
                <c:pt idx="0">
                  <c:v>3433480372</c:v>
                </c:pt>
                <c:pt idx="1">
                  <c:v>34468523268</c:v>
                </c:pt>
                <c:pt idx="2">
                  <c:v>49186893383.099998</c:v>
                </c:pt>
                <c:pt idx="3">
                  <c:v>52658503483</c:v>
                </c:pt>
                <c:pt idx="4">
                  <c:v>560137351449.70996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A2-4C66-89DE-EDAD7FCFD993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Graficos!$A$56:$A$60</c:f>
              <c:strCache>
                <c:ptCount val="5"/>
                <c:pt idx="0">
                  <c:v>OPERACIÓN MERCADOS</c:v>
                </c:pt>
                <c:pt idx="1">
                  <c:v>INGRESOS PARA PAGO SERVICIO A LA DEUDA</c:v>
                </c:pt>
                <c:pt idx="2">
                  <c:v>CUENTAS POR COBRAR</c:v>
                </c:pt>
                <c:pt idx="3">
                  <c:v>DISPONIBILIDAD INICIAL</c:v>
                </c:pt>
                <c:pt idx="4">
                  <c:v>RECURSOS PARA EJECUTAR PROYECTOS</c:v>
                </c:pt>
              </c:strCache>
            </c:strRef>
          </c:cat>
          <c:val>
            <c:numRef>
              <c:f>Graficos!$C$56:$C$60</c:f>
              <c:numCache>
                <c:formatCode>0%</c:formatCode>
                <c:ptCount val="5"/>
                <c:pt idx="0">
                  <c:v>4.9057796478709208E-3</c:v>
                </c:pt>
                <c:pt idx="1">
                  <c:v>4.9248855860452162E-2</c:v>
                </c:pt>
                <c:pt idx="2">
                  <c:v>7.027856121404058E-2</c:v>
                </c:pt>
                <c:pt idx="3">
                  <c:v>7.5238820871360843E-2</c:v>
                </c:pt>
                <c:pt idx="4">
                  <c:v>0.80032798240627556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A2-4C66-89DE-EDAD7FCFD99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78500511"/>
        <c:axId val="1978502431"/>
      </c:barChart>
      <c:catAx>
        <c:axId val="19785005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20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1978502431"/>
        <c:crosses val="autoZero"/>
        <c:auto val="1"/>
        <c:lblAlgn val="ctr"/>
        <c:lblOffset val="100"/>
        <c:noMultiLvlLbl val="0"/>
      </c:catAx>
      <c:valAx>
        <c:axId val="19785024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#,,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1978500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8D3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Graficos!$A$80:$A$84</c:f>
              <c:strCache>
                <c:ptCount val="5"/>
                <c:pt idx="0">
                  <c:v>IMPUESTOS POR PAGAR</c:v>
                </c:pt>
                <c:pt idx="1">
                  <c:v>OPERACIÓN MERCADOS</c:v>
                </c:pt>
                <c:pt idx="2">
                  <c:v>SERVICIO A LA DEUDA</c:v>
                </c:pt>
                <c:pt idx="3">
                  <c:v>RECURSOS PARA EJECUTAR PROYECTOS</c:v>
                </c:pt>
                <c:pt idx="4">
                  <c:v>CUENTAS POR PAGAR </c:v>
                </c:pt>
              </c:strCache>
            </c:strRef>
          </c:cat>
          <c:val>
            <c:numRef>
              <c:f>Graficos!$B$80:$B$84</c:f>
              <c:numCache>
                <c:formatCode>#,###,,</c:formatCode>
                <c:ptCount val="5"/>
                <c:pt idx="0">
                  <c:v>2400000000</c:v>
                </c:pt>
                <c:pt idx="1">
                  <c:v>3433480372</c:v>
                </c:pt>
                <c:pt idx="2">
                  <c:v>34468523268</c:v>
                </c:pt>
                <c:pt idx="3">
                  <c:v>304213266910.71002</c:v>
                </c:pt>
                <c:pt idx="4">
                  <c:v>355369481404.59998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54-4B00-95BB-0A2A66363D11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1" i="0" u="none" strike="noStrike" kern="1200" baseline="0">
                    <a:solidFill>
                      <a:srgbClr val="142334"/>
                    </a:solidFill>
                    <a:latin typeface="Volkswagen Serial" panose="00000400000000000000" charset="0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Graficos!$A$80:$A$84</c:f>
              <c:strCache>
                <c:ptCount val="5"/>
                <c:pt idx="0">
                  <c:v>IMPUESTOS POR PAGAR</c:v>
                </c:pt>
                <c:pt idx="1">
                  <c:v>OPERACIÓN MERCADOS</c:v>
                </c:pt>
                <c:pt idx="2">
                  <c:v>SERVICIO A LA DEUDA</c:v>
                </c:pt>
                <c:pt idx="3">
                  <c:v>RECURSOS PARA EJECUTAR PROYECTOS</c:v>
                </c:pt>
                <c:pt idx="4">
                  <c:v>CUENTAS POR PAGAR </c:v>
                </c:pt>
              </c:strCache>
            </c:strRef>
          </c:cat>
          <c:val>
            <c:numRef>
              <c:f>Graficos!$C$80:$C$84</c:f>
              <c:numCache>
                <c:formatCode>0%</c:formatCode>
                <c:ptCount val="5"/>
                <c:pt idx="0">
                  <c:v>3.4291360017416807E-3</c:v>
                </c:pt>
                <c:pt idx="1">
                  <c:v>4.905779647874425E-3</c:v>
                </c:pt>
                <c:pt idx="2">
                  <c:v>4.9248855860487342E-2</c:v>
                </c:pt>
                <c:pt idx="3">
                  <c:v>0.43466194407123621</c:v>
                </c:pt>
                <c:pt idx="4">
                  <c:v>0.50775428441866022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54-4B00-95BB-0A2A66363D1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17874191"/>
        <c:axId val="317875151"/>
      </c:barChart>
      <c:catAx>
        <c:axId val="3178741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24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317875151"/>
        <c:crosses val="autoZero"/>
        <c:auto val="1"/>
        <c:lblAlgn val="ctr"/>
        <c:lblOffset val="100"/>
        <c:noMultiLvlLbl val="0"/>
      </c:catAx>
      <c:valAx>
        <c:axId val="3178751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#,,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1" i="0" u="none" strike="noStrike" kern="1200" baseline="0">
                <a:solidFill>
                  <a:srgbClr val="142334"/>
                </a:solidFill>
                <a:latin typeface="Volkswagen Serial" panose="00000400000000000000" charset="0"/>
                <a:ea typeface="+mn-ea"/>
                <a:cs typeface="+mn-cs"/>
              </a:defRPr>
            </a:pPr>
            <a:endParaRPr lang="es-ES"/>
          </a:p>
        </c:txPr>
        <c:crossAx val="3178741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DD005-7B5C-43C5-9606-85F0388C4D4B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F68D9-6A2D-45BD-877E-7DCCF69BA9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0864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D4675-7BE9-4BBE-96EA-25E3B89AEC11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0439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84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59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77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14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78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1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98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31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77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23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94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4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FFB6F1-CC80-5A4D-35C1-E0EEE155F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F705F2-501C-8A8F-BADB-5C04219B8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BB901D43-FEEB-6605-E88C-CCBB7B77F9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4338"/>
            </a:stretch>
          </a:blipFill>
        </p:spPr>
        <p:txBody>
          <a:bodyPr/>
          <a:lstStyle/>
          <a:p>
            <a:endParaRPr lang="es-CO" sz="1200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A852953A-2CD1-8467-2BD4-37344607A884}"/>
              </a:ext>
            </a:extLst>
          </p:cNvPr>
          <p:cNvSpPr/>
          <p:nvPr/>
        </p:nvSpPr>
        <p:spPr>
          <a:xfrm>
            <a:off x="3310057" y="2171142"/>
            <a:ext cx="5571887" cy="1795745"/>
          </a:xfrm>
          <a:custGeom>
            <a:avLst/>
            <a:gdLst/>
            <a:ahLst/>
            <a:cxnLst/>
            <a:rect l="l" t="t" r="r" b="b"/>
            <a:pathLst>
              <a:path w="8357831" h="2693618">
                <a:moveTo>
                  <a:pt x="0" y="0"/>
                </a:moveTo>
                <a:lnTo>
                  <a:pt x="8357830" y="0"/>
                </a:lnTo>
                <a:lnTo>
                  <a:pt x="8357830" y="2693618"/>
                </a:lnTo>
                <a:lnTo>
                  <a:pt x="0" y="26936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" r="-39"/>
            </a:stretch>
          </a:blipFill>
        </p:spPr>
        <p:txBody>
          <a:bodyPr/>
          <a:lstStyle/>
          <a:p>
            <a:endParaRPr lang="es-CO" sz="120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54DE32CB-1C2F-0CF1-03AE-7C70642121CE}"/>
              </a:ext>
            </a:extLst>
          </p:cNvPr>
          <p:cNvSpPr txBox="1"/>
          <p:nvPr/>
        </p:nvSpPr>
        <p:spPr>
          <a:xfrm>
            <a:off x="925286" y="3966887"/>
            <a:ext cx="10080172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 fontAlgn="base"/>
            <a:r>
              <a:rPr lang="es-ES" sz="4400" b="1" dirty="0">
                <a:solidFill>
                  <a:prstClr val="white"/>
                </a:solidFill>
                <a:latin typeface="Volkswagen Serial"/>
                <a:cs typeface="Corbel"/>
              </a:rPr>
              <a:t>EMPRESA DE DESARROLLO URBANO DE BARRANQUILLA Y LA REGION CARIBE </a:t>
            </a:r>
          </a:p>
          <a:p>
            <a:pPr algn="ctr" defTabSz="914446" fontAlgn="base"/>
            <a:r>
              <a:rPr lang="es-ES" sz="4400" b="1" dirty="0">
                <a:solidFill>
                  <a:prstClr val="white"/>
                </a:solidFill>
                <a:latin typeface="Volkswagen Serial"/>
                <a:cs typeface="Corbel"/>
              </a:rPr>
              <a:t>S.A</a:t>
            </a:r>
          </a:p>
        </p:txBody>
      </p:sp>
    </p:spTree>
    <p:extLst>
      <p:ext uri="{BB962C8B-B14F-4D97-AF65-F5344CB8AC3E}">
        <p14:creationId xmlns:p14="http://schemas.microsoft.com/office/powerpoint/2010/main" val="2991852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52C44185-1EE5-D59F-C9B1-6C045C89E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1997F5D-49E0-9BBD-CD60-48C09F4DFCFB}"/>
              </a:ext>
            </a:extLst>
          </p:cNvPr>
          <p:cNvSpPr txBox="1"/>
          <p:nvPr/>
        </p:nvSpPr>
        <p:spPr>
          <a:xfrm>
            <a:off x="905596" y="281964"/>
            <a:ext cx="10524405" cy="1046440"/>
          </a:xfrm>
          <a:prstGeom prst="rect">
            <a:avLst/>
          </a:prstGeom>
          <a:solidFill>
            <a:srgbClr val="142334"/>
          </a:solidFill>
        </p:spPr>
        <p:txBody>
          <a:bodyPr wrap="square" lIns="60960" tIns="30480" rIns="60960" bIns="30480" rtlCol="0" anchor="t">
            <a:spAutoFit/>
          </a:bodyPr>
          <a:lstStyle/>
          <a:p>
            <a:pPr algn="ctr" defTabSz="914446"/>
            <a:r>
              <a:rPr lang="es-MX" sz="3200" b="1" dirty="0">
                <a:solidFill>
                  <a:prstClr val="white"/>
                </a:solidFill>
                <a:latin typeface="Volkswagen-Bold"/>
              </a:rPr>
              <a:t>PRESUPUESTO DE EGRESOS POR TRANSFERENCIAS VIGENCIA 2026</a:t>
            </a:r>
            <a:endParaRPr lang="es-MX" sz="3200" b="1" dirty="0">
              <a:solidFill>
                <a:prstClr val="white"/>
              </a:solidFill>
              <a:latin typeface="Volkswagen-Bold"/>
              <a:ea typeface="Calibri"/>
              <a:cs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9420AE-944B-55AF-E315-81555DF7FAAA}"/>
              </a:ext>
            </a:extLst>
          </p:cNvPr>
          <p:cNvSpPr txBox="1"/>
          <p:nvPr/>
        </p:nvSpPr>
        <p:spPr>
          <a:xfrm>
            <a:off x="4699359" y="6418290"/>
            <a:ext cx="2854036" cy="266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09630"/>
            <a:r>
              <a:rPr lang="es-ES" sz="1333" b="1">
                <a:solidFill>
                  <a:srgbClr val="142334"/>
                </a:solidFill>
                <a:latin typeface="Calibri"/>
                <a:cs typeface="Calibri"/>
              </a:rPr>
              <a:t>CIFRAS EN MILLONES DE PESOS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F81A152-E8A8-4DE7-555E-95485D1C3FE9}"/>
              </a:ext>
            </a:extLst>
          </p:cNvPr>
          <p:cNvSpPr txBox="1"/>
          <p:nvPr/>
        </p:nvSpPr>
        <p:spPr>
          <a:xfrm>
            <a:off x="4293374" y="1328404"/>
            <a:ext cx="3148053" cy="646331"/>
          </a:xfrm>
          <a:prstGeom prst="rect">
            <a:avLst/>
          </a:prstGeom>
          <a:solidFill>
            <a:srgbClr val="008D36"/>
          </a:solidFill>
        </p:spPr>
        <p:txBody>
          <a:bodyPr wrap="square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$ 699.885M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A3227DF-32D8-8CB9-409D-255D27B476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7195755"/>
              </p:ext>
            </p:extLst>
          </p:nvPr>
        </p:nvGraphicFramePr>
        <p:xfrm>
          <a:off x="1012372" y="2231572"/>
          <a:ext cx="10417629" cy="3984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54442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33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EDF98A-DCD3-7D1D-0412-F82514BA3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1C0522F-8A8B-8014-E620-D7CE4A36D848}"/>
              </a:ext>
            </a:extLst>
          </p:cNvPr>
          <p:cNvSpPr txBox="1"/>
          <p:nvPr/>
        </p:nvSpPr>
        <p:spPr>
          <a:xfrm>
            <a:off x="1573605" y="4166624"/>
            <a:ext cx="9044791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47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3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olkswagen-Bold"/>
                <a:ea typeface="+mn-ea"/>
                <a:cs typeface="+mn-cs"/>
              </a:rPr>
              <a:t>PROYECTO PRESUPUESTO  RECURSOS PROPIOS VIGENCIA 2026</a:t>
            </a:r>
            <a:endParaRPr kumimoji="0" lang="en-US" sz="4800" b="0" i="0" u="none" strike="noStrike" kern="1200" cap="none" spc="31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olkswagen-Bold" charset="0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C90A864-1A4F-A91C-0730-3398C157C994}"/>
              </a:ext>
            </a:extLst>
          </p:cNvPr>
          <p:cNvSpPr/>
          <p:nvPr/>
        </p:nvSpPr>
        <p:spPr>
          <a:xfrm>
            <a:off x="3310057" y="2171142"/>
            <a:ext cx="5571887" cy="1795745"/>
          </a:xfrm>
          <a:custGeom>
            <a:avLst/>
            <a:gdLst/>
            <a:ahLst/>
            <a:cxnLst/>
            <a:rect l="l" t="t" r="r" b="b"/>
            <a:pathLst>
              <a:path w="8357831" h="2693618">
                <a:moveTo>
                  <a:pt x="0" y="0"/>
                </a:moveTo>
                <a:lnTo>
                  <a:pt x="8357830" y="0"/>
                </a:lnTo>
                <a:lnTo>
                  <a:pt x="8357830" y="2693618"/>
                </a:lnTo>
                <a:lnTo>
                  <a:pt x="0" y="26936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" r="-39"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537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24">
            <a:extLst>
              <a:ext uri="{FF2B5EF4-FFF2-40B4-BE49-F238E27FC236}">
                <a16:creationId xmlns:a16="http://schemas.microsoft.com/office/drawing/2014/main" id="{4A1894E9-1DE6-E65E-807B-DFAC3D3DD728}"/>
              </a:ext>
            </a:extLst>
          </p:cNvPr>
          <p:cNvSpPr/>
          <p:nvPr/>
        </p:nvSpPr>
        <p:spPr>
          <a:xfrm>
            <a:off x="3410322" y="3292727"/>
            <a:ext cx="8532296" cy="1040444"/>
          </a:xfrm>
          <a:prstGeom prst="roundRect">
            <a:avLst/>
          </a:prstGeom>
          <a:solidFill>
            <a:srgbClr val="102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s-CO">
              <a:solidFill>
                <a:prstClr val="white"/>
              </a:solidFill>
              <a:latin typeface="Volkswagen Serial" pitchFamily="2" charset="0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A2D24DC-7B05-F18C-D3F4-1868A8623601}"/>
              </a:ext>
            </a:extLst>
          </p:cNvPr>
          <p:cNvSpPr/>
          <p:nvPr/>
        </p:nvSpPr>
        <p:spPr>
          <a:xfrm>
            <a:off x="496977" y="2105499"/>
            <a:ext cx="3322708" cy="3322708"/>
          </a:xfrm>
          <a:prstGeom prst="ellipse">
            <a:avLst/>
          </a:prstGeom>
          <a:solidFill>
            <a:srgbClr val="23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s-CO">
              <a:solidFill>
                <a:prstClr val="white"/>
              </a:solidFill>
              <a:latin typeface="Volkswagen Serial" pitchFamily="2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8483845-CE9A-7FE3-2AA1-9A041A013B7B}"/>
              </a:ext>
            </a:extLst>
          </p:cNvPr>
          <p:cNvSpPr/>
          <p:nvPr/>
        </p:nvSpPr>
        <p:spPr>
          <a:xfrm>
            <a:off x="421617" y="553263"/>
            <a:ext cx="11581760" cy="1415772"/>
          </a:xfrm>
          <a:prstGeom prst="rect">
            <a:avLst/>
          </a:prstGeom>
        </p:spPr>
        <p:txBody>
          <a:bodyPr wrap="none" lIns="60960" tIns="30480" rIns="60960" bIns="30480" anchor="t">
            <a:spAutoFit/>
          </a:bodyPr>
          <a:lstStyle/>
          <a:p>
            <a:pPr defTabSz="914446">
              <a:defRPr/>
            </a:pPr>
            <a:r>
              <a:rPr lang="es-ES" sz="4800" b="1" dirty="0">
                <a:solidFill>
                  <a:srgbClr val="222E3C"/>
                </a:solidFill>
                <a:latin typeface="Volkswagen-Bold"/>
              </a:rPr>
              <a:t>PROYECTO PRESUPUESTO VIGENCIA 2026</a:t>
            </a:r>
            <a:endParaRPr lang="es-ES" sz="4800" b="1" dirty="0">
              <a:solidFill>
                <a:srgbClr val="222E3C"/>
              </a:solidFill>
              <a:latin typeface="Volkswagen-Bold" charset="0"/>
            </a:endParaRPr>
          </a:p>
          <a:p>
            <a:pPr defTabSz="914446">
              <a:defRPr/>
            </a:pPr>
            <a:endParaRPr lang="es-ES" sz="4000" b="1" dirty="0">
              <a:solidFill>
                <a:srgbClr val="222E3C"/>
              </a:solidFill>
              <a:latin typeface="Volkswagen-Bold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FA7923D-CFBA-6EF1-C91C-F8FC203A765F}"/>
              </a:ext>
            </a:extLst>
          </p:cNvPr>
          <p:cNvSpPr/>
          <p:nvPr/>
        </p:nvSpPr>
        <p:spPr>
          <a:xfrm>
            <a:off x="657180" y="2901897"/>
            <a:ext cx="3149580" cy="1600566"/>
          </a:xfrm>
          <a:prstGeom prst="rect">
            <a:avLst/>
          </a:prstGeom>
        </p:spPr>
        <p:txBody>
          <a:bodyPr wrap="none" lIns="60960" tIns="30480" rIns="60960" bIns="30480" anchor="t">
            <a:spAutoFit/>
          </a:bodyPr>
          <a:lstStyle/>
          <a:p>
            <a:pPr algn="ctr" defTabSz="914446">
              <a:defRPr/>
            </a:pPr>
            <a:r>
              <a:rPr lang="es-MX" sz="10001" b="1" dirty="0">
                <a:solidFill>
                  <a:srgbClr val="102335"/>
                </a:solidFill>
                <a:latin typeface="VOLKSWAGENSERIAL-EXTRABOLD"/>
              </a:rPr>
              <a:t>2026</a:t>
            </a:r>
            <a:endParaRPr lang="es-MX" sz="10001" b="1" dirty="0">
              <a:solidFill>
                <a:srgbClr val="102335"/>
              </a:solidFill>
              <a:latin typeface="VOLKSWAGENSERIAL-EXTRABOLD" pitchFamily="2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2A7CD80-C26B-6187-42C2-500CDE367014}"/>
              </a:ext>
            </a:extLst>
          </p:cNvPr>
          <p:cNvSpPr/>
          <p:nvPr/>
        </p:nvSpPr>
        <p:spPr>
          <a:xfrm>
            <a:off x="4074878" y="3358394"/>
            <a:ext cx="8020142" cy="1046440"/>
          </a:xfrm>
          <a:prstGeom prst="rect">
            <a:avLst/>
          </a:prstGeom>
        </p:spPr>
        <p:txBody>
          <a:bodyPr wrap="square" lIns="60960" tIns="30480" rIns="60960" bIns="30480" anchor="t">
            <a:spAutoFit/>
          </a:bodyPr>
          <a:lstStyle/>
          <a:p>
            <a:pPr defTabSz="914446">
              <a:defRPr/>
            </a:pPr>
            <a:r>
              <a:rPr lang="es-MX" sz="6400" b="1" dirty="0">
                <a:solidFill>
                  <a:prstClr val="white"/>
                </a:solidFill>
                <a:latin typeface="Volkswagen Serial"/>
              </a:rPr>
              <a:t>$ 755.151 Millones</a:t>
            </a:r>
            <a:endParaRPr lang="es-ES" sz="64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406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BD1AB-97BE-643E-769C-F0341763D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EE21A7A-B949-D270-4EAF-F87430D401F7}"/>
              </a:ext>
            </a:extLst>
          </p:cNvPr>
          <p:cNvSpPr txBox="1"/>
          <p:nvPr/>
        </p:nvSpPr>
        <p:spPr>
          <a:xfrm>
            <a:off x="904144" y="510564"/>
            <a:ext cx="10861232" cy="615553"/>
          </a:xfrm>
          <a:prstGeom prst="rect">
            <a:avLst/>
          </a:prstGeom>
          <a:solidFill>
            <a:srgbClr val="142334"/>
          </a:solidFill>
        </p:spPr>
        <p:txBody>
          <a:bodyPr wrap="square" lIns="60960" tIns="30480" rIns="60960" bIns="30480" rtlCol="0" anchor="t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PRESUPUESTO DE INGRESOS VIGENCIA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8CF560A-950A-77E5-325B-C99631C1A61C}"/>
              </a:ext>
            </a:extLst>
          </p:cNvPr>
          <p:cNvSpPr txBox="1"/>
          <p:nvPr/>
        </p:nvSpPr>
        <p:spPr>
          <a:xfrm>
            <a:off x="4699359" y="6418290"/>
            <a:ext cx="2854036" cy="266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09630"/>
            <a:r>
              <a:rPr lang="es-ES" sz="1333" b="1">
                <a:solidFill>
                  <a:srgbClr val="142334"/>
                </a:solidFill>
                <a:latin typeface="Calibri"/>
                <a:cs typeface="Calibri"/>
              </a:rPr>
              <a:t>CIFRAS EN MILLONES DE PESOS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9C80957-B610-F0D5-5D0D-5E919DF11843}"/>
              </a:ext>
            </a:extLst>
          </p:cNvPr>
          <p:cNvSpPr txBox="1"/>
          <p:nvPr/>
        </p:nvSpPr>
        <p:spPr>
          <a:xfrm>
            <a:off x="8617323" y="1126117"/>
            <a:ext cx="3148053" cy="646331"/>
          </a:xfrm>
          <a:prstGeom prst="rect">
            <a:avLst/>
          </a:prstGeom>
          <a:solidFill>
            <a:srgbClr val="008D36"/>
          </a:solidFill>
        </p:spPr>
        <p:txBody>
          <a:bodyPr wrap="square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$ 755 Mil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C37A717-7C16-50EA-E7BF-A9C6C1F72E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2464972"/>
              </p:ext>
            </p:extLst>
          </p:nvPr>
        </p:nvGraphicFramePr>
        <p:xfrm>
          <a:off x="904145" y="1741670"/>
          <a:ext cx="10861231" cy="4452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0952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C49DA28-31DE-49BE-92C5-C6E0A330B7EE}"/>
              </a:ext>
            </a:extLst>
          </p:cNvPr>
          <p:cNvSpPr txBox="1"/>
          <p:nvPr/>
        </p:nvSpPr>
        <p:spPr>
          <a:xfrm>
            <a:off x="904144" y="281964"/>
            <a:ext cx="10861232" cy="1046440"/>
          </a:xfrm>
          <a:prstGeom prst="rect">
            <a:avLst/>
          </a:prstGeom>
          <a:solidFill>
            <a:srgbClr val="142334"/>
          </a:solidFill>
        </p:spPr>
        <p:txBody>
          <a:bodyPr wrap="square" lIns="60960" tIns="30480" rIns="60960" bIns="30480" rtlCol="0" anchor="t">
            <a:spAutoFit/>
          </a:bodyPr>
          <a:lstStyle/>
          <a:p>
            <a:pPr algn="ctr" defTabSz="914446"/>
            <a:r>
              <a:rPr lang="es-MX" sz="3200" b="1" dirty="0">
                <a:solidFill>
                  <a:prstClr val="white"/>
                </a:solidFill>
                <a:latin typeface="Volkswagen-Bold"/>
              </a:rPr>
              <a:t>PROYECTO PRESUPUESTO DE INGRESOS VIGENCIA 2026</a:t>
            </a:r>
            <a:endParaRPr lang="es-ES" sz="1200" dirty="0">
              <a:solidFill>
                <a:prstClr val="white"/>
              </a:solidFill>
              <a:latin typeface="Calibri"/>
            </a:endParaRPr>
          </a:p>
          <a:p>
            <a:pPr algn="ctr" defTabSz="914446"/>
            <a:endParaRPr lang="es-MX" sz="3200" b="1" dirty="0">
              <a:solidFill>
                <a:prstClr val="white"/>
              </a:solidFill>
              <a:latin typeface="Volkswagen-Bold"/>
              <a:ea typeface="Calibri"/>
              <a:cs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8B128BF-321F-3212-006D-9676D5843224}"/>
              </a:ext>
            </a:extLst>
          </p:cNvPr>
          <p:cNvSpPr txBox="1"/>
          <p:nvPr/>
        </p:nvSpPr>
        <p:spPr>
          <a:xfrm>
            <a:off x="4699359" y="6418290"/>
            <a:ext cx="2854036" cy="266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09630"/>
            <a:r>
              <a:rPr lang="es-ES" sz="1333" b="1">
                <a:solidFill>
                  <a:srgbClr val="142334"/>
                </a:solidFill>
                <a:latin typeface="Calibri"/>
                <a:cs typeface="Calibri"/>
              </a:rPr>
              <a:t>CIFRAS EN MILLONES DE PESOS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9B8B571F-CC2F-4291-C5DD-A228AA4687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0892234"/>
              </p:ext>
            </p:extLst>
          </p:nvPr>
        </p:nvGraphicFramePr>
        <p:xfrm>
          <a:off x="664029" y="1796141"/>
          <a:ext cx="11101347" cy="4408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6E121816-FC36-0D70-58CF-1316F0C51960}"/>
              </a:ext>
            </a:extLst>
          </p:cNvPr>
          <p:cNvSpPr txBox="1"/>
          <p:nvPr/>
        </p:nvSpPr>
        <p:spPr>
          <a:xfrm>
            <a:off x="4521974" y="1020627"/>
            <a:ext cx="3148053" cy="646331"/>
          </a:xfrm>
          <a:prstGeom prst="rect">
            <a:avLst/>
          </a:prstGeom>
          <a:solidFill>
            <a:srgbClr val="008D36"/>
          </a:solidFill>
        </p:spPr>
        <p:txBody>
          <a:bodyPr wrap="square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$ 55.267M</a:t>
            </a:r>
          </a:p>
        </p:txBody>
      </p:sp>
    </p:spTree>
    <p:extLst>
      <p:ext uri="{BB962C8B-B14F-4D97-AF65-F5344CB8AC3E}">
        <p14:creationId xmlns:p14="http://schemas.microsoft.com/office/powerpoint/2010/main" val="1407555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C49DA28-31DE-49BE-92C5-C6E0A330B7EE}"/>
              </a:ext>
            </a:extLst>
          </p:cNvPr>
          <p:cNvSpPr txBox="1"/>
          <p:nvPr/>
        </p:nvSpPr>
        <p:spPr>
          <a:xfrm>
            <a:off x="904144" y="281964"/>
            <a:ext cx="10861232" cy="1046440"/>
          </a:xfrm>
          <a:prstGeom prst="rect">
            <a:avLst/>
          </a:prstGeom>
          <a:solidFill>
            <a:srgbClr val="142334"/>
          </a:solidFill>
        </p:spPr>
        <p:txBody>
          <a:bodyPr wrap="square" lIns="60960" tIns="30480" rIns="60960" bIns="30480" rtlCol="0" anchor="t">
            <a:spAutoFit/>
          </a:bodyPr>
          <a:lstStyle/>
          <a:p>
            <a:pPr algn="ctr" defTabSz="914446"/>
            <a:r>
              <a:rPr lang="es-MX" sz="3200" b="1" dirty="0">
                <a:solidFill>
                  <a:prstClr val="white"/>
                </a:solidFill>
                <a:latin typeface="Volkswagen-Bold"/>
              </a:rPr>
              <a:t>PROYECTO PRESUPUESTO DE EGRESOS VIGENCIA 2026</a:t>
            </a:r>
            <a:endParaRPr lang="es-ES" sz="1200" dirty="0">
              <a:solidFill>
                <a:prstClr val="white"/>
              </a:solidFill>
              <a:latin typeface="Calibri"/>
            </a:endParaRPr>
          </a:p>
          <a:p>
            <a:pPr algn="ctr" defTabSz="914446"/>
            <a:endParaRPr lang="es-MX" sz="3200" b="1" dirty="0">
              <a:solidFill>
                <a:prstClr val="white"/>
              </a:solidFill>
              <a:latin typeface="Volkswagen-Bold"/>
              <a:ea typeface="Calibri"/>
              <a:cs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07E2F01-215D-C99A-A248-DE19BBF16B42}"/>
              </a:ext>
            </a:extLst>
          </p:cNvPr>
          <p:cNvSpPr txBox="1"/>
          <p:nvPr/>
        </p:nvSpPr>
        <p:spPr>
          <a:xfrm>
            <a:off x="4699359" y="6418290"/>
            <a:ext cx="2854036" cy="266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09630"/>
            <a:r>
              <a:rPr lang="es-ES" sz="1333" b="1" dirty="0">
                <a:solidFill>
                  <a:srgbClr val="142334"/>
                </a:solidFill>
                <a:latin typeface="Calibri"/>
                <a:cs typeface="Calibri"/>
              </a:rPr>
              <a:t>CIFRAS EN MILLONES DE PESOS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FFB5E09-3664-4E57-9FCE-B70E08F180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212832"/>
              </p:ext>
            </p:extLst>
          </p:nvPr>
        </p:nvGraphicFramePr>
        <p:xfrm>
          <a:off x="904145" y="1894114"/>
          <a:ext cx="10754455" cy="3940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CF65C2CC-4AAE-7541-151C-7C8CD536B72C}"/>
              </a:ext>
            </a:extLst>
          </p:cNvPr>
          <p:cNvSpPr txBox="1"/>
          <p:nvPr/>
        </p:nvSpPr>
        <p:spPr>
          <a:xfrm>
            <a:off x="4521974" y="1023258"/>
            <a:ext cx="3148053" cy="646331"/>
          </a:xfrm>
          <a:prstGeom prst="rect">
            <a:avLst/>
          </a:prstGeom>
          <a:solidFill>
            <a:srgbClr val="008D36"/>
          </a:solidFill>
        </p:spPr>
        <p:txBody>
          <a:bodyPr wrap="square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$ 55.110M</a:t>
            </a:r>
          </a:p>
        </p:txBody>
      </p:sp>
    </p:spTree>
    <p:extLst>
      <p:ext uri="{BB962C8B-B14F-4D97-AF65-F5344CB8AC3E}">
        <p14:creationId xmlns:p14="http://schemas.microsoft.com/office/powerpoint/2010/main" val="777388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8A74A-B669-87C2-5AD6-52CEEBC57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892C360-DBE6-C72F-D063-A5A404F925D9}"/>
              </a:ext>
            </a:extLst>
          </p:cNvPr>
          <p:cNvSpPr txBox="1"/>
          <p:nvPr/>
        </p:nvSpPr>
        <p:spPr>
          <a:xfrm>
            <a:off x="904144" y="510564"/>
            <a:ext cx="10861232" cy="615553"/>
          </a:xfrm>
          <a:prstGeom prst="rect">
            <a:avLst/>
          </a:prstGeom>
          <a:solidFill>
            <a:srgbClr val="142334"/>
          </a:solidFill>
        </p:spPr>
        <p:txBody>
          <a:bodyPr wrap="square" lIns="60960" tIns="30480" rIns="60960" bIns="30480" rtlCol="0" anchor="t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GASTOS DE FUNCIONAMIENTO VIGENCIA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9EB77D3-B140-A192-E589-62AE5D8365AD}"/>
              </a:ext>
            </a:extLst>
          </p:cNvPr>
          <p:cNvSpPr txBox="1"/>
          <p:nvPr/>
        </p:nvSpPr>
        <p:spPr>
          <a:xfrm>
            <a:off x="4699359" y="6418290"/>
            <a:ext cx="2854036" cy="266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09630"/>
            <a:r>
              <a:rPr lang="es-ES" sz="1333" b="1">
                <a:solidFill>
                  <a:srgbClr val="142334"/>
                </a:solidFill>
                <a:latin typeface="Calibri"/>
                <a:cs typeface="Calibri"/>
              </a:rPr>
              <a:t>CIFRAS EN MILLONES DE PESOS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ED18DC7-4C35-C352-44BC-D52C18AA19E8}"/>
              </a:ext>
            </a:extLst>
          </p:cNvPr>
          <p:cNvSpPr txBox="1"/>
          <p:nvPr/>
        </p:nvSpPr>
        <p:spPr>
          <a:xfrm>
            <a:off x="8617323" y="1126117"/>
            <a:ext cx="3148053" cy="646331"/>
          </a:xfrm>
          <a:prstGeom prst="rect">
            <a:avLst/>
          </a:prstGeom>
          <a:solidFill>
            <a:srgbClr val="008D36"/>
          </a:solidFill>
        </p:spPr>
        <p:txBody>
          <a:bodyPr wrap="square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$ 15.026M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B2750FA-8EB1-BC87-6887-E9B8629DF9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50694"/>
              </p:ext>
            </p:extLst>
          </p:nvPr>
        </p:nvGraphicFramePr>
        <p:xfrm>
          <a:off x="904144" y="1273629"/>
          <a:ext cx="10754456" cy="4713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4195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33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1BA857-0550-2023-72E9-9E5F5FAE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FE7B85D2-5646-C0FC-C5A5-6D54C4FEFF43}"/>
              </a:ext>
            </a:extLst>
          </p:cNvPr>
          <p:cNvSpPr txBox="1"/>
          <p:nvPr/>
        </p:nvSpPr>
        <p:spPr>
          <a:xfrm>
            <a:off x="1573605" y="4166624"/>
            <a:ext cx="9044791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474"/>
              </a:lnSpc>
            </a:pPr>
            <a:r>
              <a:rPr lang="en-US" sz="4800" spc="315" dirty="0">
                <a:solidFill>
                  <a:prstClr val="white"/>
                </a:solidFill>
                <a:latin typeface="Volkswagen-Bold"/>
              </a:rPr>
              <a:t>PROYECTO PRESUPUESTO TRANSFERENCIAS VIGENCIA 2026</a:t>
            </a:r>
            <a:endParaRPr lang="en-US" sz="4800" spc="315" dirty="0">
              <a:solidFill>
                <a:prstClr val="white"/>
              </a:solidFill>
              <a:latin typeface="Volkswagen-Bold" charset="0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4687EF3-0954-73E7-29FA-DCA38C2195E0}"/>
              </a:ext>
            </a:extLst>
          </p:cNvPr>
          <p:cNvSpPr/>
          <p:nvPr/>
        </p:nvSpPr>
        <p:spPr>
          <a:xfrm>
            <a:off x="3310057" y="2171142"/>
            <a:ext cx="5571887" cy="1795745"/>
          </a:xfrm>
          <a:custGeom>
            <a:avLst/>
            <a:gdLst/>
            <a:ahLst/>
            <a:cxnLst/>
            <a:rect l="l" t="t" r="r" b="b"/>
            <a:pathLst>
              <a:path w="8357831" h="2693618">
                <a:moveTo>
                  <a:pt x="0" y="0"/>
                </a:moveTo>
                <a:lnTo>
                  <a:pt x="8357830" y="0"/>
                </a:lnTo>
                <a:lnTo>
                  <a:pt x="8357830" y="2693618"/>
                </a:lnTo>
                <a:lnTo>
                  <a:pt x="0" y="26936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" r="-39"/>
            </a:stretch>
          </a:blipFill>
        </p:spPr>
        <p:txBody>
          <a:bodyPr/>
          <a:lstStyle/>
          <a:p>
            <a:pPr defTabSz="609630"/>
            <a:endParaRPr lang="es-CO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0697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84746-5F14-76C0-03D5-6EE59C9CE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F87FD62-16C8-1EE9-80E2-38DD75951E39}"/>
              </a:ext>
            </a:extLst>
          </p:cNvPr>
          <p:cNvSpPr txBox="1"/>
          <p:nvPr/>
        </p:nvSpPr>
        <p:spPr>
          <a:xfrm>
            <a:off x="740229" y="281964"/>
            <a:ext cx="10689771" cy="1046440"/>
          </a:xfrm>
          <a:prstGeom prst="rect">
            <a:avLst/>
          </a:prstGeom>
          <a:solidFill>
            <a:srgbClr val="142334"/>
          </a:solidFill>
        </p:spPr>
        <p:txBody>
          <a:bodyPr wrap="square" lIns="60960" tIns="30480" rIns="60960" bIns="30480" rtlCol="0" anchor="t">
            <a:spAutoFit/>
          </a:bodyPr>
          <a:lstStyle/>
          <a:p>
            <a:pPr algn="ctr" defTabSz="914446"/>
            <a:r>
              <a:rPr lang="es-MX" sz="3200" b="1" dirty="0">
                <a:solidFill>
                  <a:prstClr val="white"/>
                </a:solidFill>
                <a:latin typeface="Volkswagen-Bold"/>
              </a:rPr>
              <a:t>PRESUPUESTO DE INGRESOS POR TRANSFERENCIAS VIGENCIA 2026</a:t>
            </a:r>
            <a:endParaRPr lang="es-MX" sz="3200" b="1" dirty="0">
              <a:solidFill>
                <a:prstClr val="white"/>
              </a:solidFill>
              <a:latin typeface="Volkswagen-Bold"/>
              <a:ea typeface="Calibri"/>
              <a:cs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1D8A76D-6ED9-1EF8-2966-EAAA10E100B4}"/>
              </a:ext>
            </a:extLst>
          </p:cNvPr>
          <p:cNvSpPr txBox="1"/>
          <p:nvPr/>
        </p:nvSpPr>
        <p:spPr>
          <a:xfrm>
            <a:off x="4699359" y="6418290"/>
            <a:ext cx="2854036" cy="266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09630"/>
            <a:r>
              <a:rPr lang="es-ES" sz="1333" b="1">
                <a:solidFill>
                  <a:srgbClr val="142334"/>
                </a:solidFill>
                <a:latin typeface="Calibri"/>
                <a:cs typeface="Calibri"/>
              </a:rPr>
              <a:t>CIFRAS EN MILLONES DE PESOS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11323E7-B779-B3D6-F252-4F097924C70F}"/>
              </a:ext>
            </a:extLst>
          </p:cNvPr>
          <p:cNvSpPr txBox="1"/>
          <p:nvPr/>
        </p:nvSpPr>
        <p:spPr>
          <a:xfrm>
            <a:off x="4293374" y="1328404"/>
            <a:ext cx="3148053" cy="646331"/>
          </a:xfrm>
          <a:prstGeom prst="rect">
            <a:avLst/>
          </a:prstGeom>
          <a:solidFill>
            <a:srgbClr val="008D36"/>
          </a:solidFill>
        </p:spPr>
        <p:txBody>
          <a:bodyPr wrap="square">
            <a:spAutoFit/>
          </a:bodyPr>
          <a:lstStyle/>
          <a:p>
            <a:pPr algn="ctr" defTabSz="914446"/>
            <a:r>
              <a:rPr lang="es-ES" sz="3600" b="1" dirty="0">
                <a:solidFill>
                  <a:prstClr val="white"/>
                </a:solidFill>
                <a:latin typeface="Volkswagen-Bold"/>
              </a:rPr>
              <a:t>$ 699.885M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50CA651-F210-2717-1300-0BD667B2D9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6038217"/>
              </p:ext>
            </p:extLst>
          </p:nvPr>
        </p:nvGraphicFramePr>
        <p:xfrm>
          <a:off x="870857" y="2100943"/>
          <a:ext cx="10482943" cy="4136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1697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132</Words>
  <Application>Microsoft Office PowerPoint</Application>
  <PresentationFormat>Panorámica</PresentationFormat>
  <Paragraphs>30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Volkswagen Serial</vt:lpstr>
      <vt:lpstr>Volkswagen-Bold</vt:lpstr>
      <vt:lpstr>VOLKSWAGENSERIAL-EXTRABOLD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Administrativo 04</dc:creator>
  <cp:lastModifiedBy>Administrativo 04</cp:lastModifiedBy>
  <cp:revision>1</cp:revision>
  <dcterms:created xsi:type="dcterms:W3CDTF">2026-07-30T14:56:19Z</dcterms:created>
  <dcterms:modified xsi:type="dcterms:W3CDTF">2026-07-30T15:00:01Z</dcterms:modified>
</cp:coreProperties>
</file>