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473" r:id="rId2"/>
    <p:sldId id="388" r:id="rId3"/>
    <p:sldId id="412" r:id="rId4"/>
    <p:sldId id="485" r:id="rId5"/>
    <p:sldId id="486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DOCUMENTOS%20EDUBAR\INFORME%20Y%20PLANTILLAS%20EDUBAR\2026\ASAMBLE%2041-2026\EJECUCION%202025%20PRESENTACION%20JUNTA%20177-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DOCUMENTOS%20EDUBAR\INFORME%20Y%20PLANTILLAS%20EDUBAR\2026\ASAMBLE%2041-2026\EJECUCION%202025%20PRESENTACION%20JUNTA%20177-20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DOCUMENTOS%20EDUBAR\INFORME%20Y%20PLANTILLAS%20EDUBAR\2026\ASAMBLE%2041-2026\EJECUCION%202025%20PRESENTACION%20JUNTA%20177-202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46076929636253"/>
          <c:y val="3.194360791755619E-2"/>
          <c:w val="0.883891694265724"/>
          <c:h val="0.727334980514478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'INGRESOS 2025-LINEAS'!$C$150</c:f>
              <c:strCache>
                <c:ptCount val="1"/>
                <c:pt idx="0">
                  <c:v>PRESUPUESTO DEFINITIVO</c:v>
                </c:pt>
              </c:strCache>
            </c:strRef>
          </c:tx>
          <c:spPr>
            <a:solidFill>
              <a:srgbClr val="008D36"/>
            </a:solidFill>
            <a:ln>
              <a:noFill/>
            </a:ln>
            <a:effectLst/>
          </c:spPr>
          <c:invertIfNegative val="0"/>
          <c:dLbls>
            <c:numFmt formatCode="#,##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'INGRESOS 2025-LINEAS'!$B$151:$B$153</c:f>
              <c:strCache>
                <c:ptCount val="3"/>
                <c:pt idx="0">
                  <c:v>RECURSOS EN ADMINISTRACION</c:v>
                </c:pt>
                <c:pt idx="1">
                  <c:v>RECURSOS DE CAPITAL</c:v>
                </c:pt>
                <c:pt idx="2">
                  <c:v>RECURSOS PROPIOS</c:v>
                </c:pt>
              </c:strCache>
            </c:strRef>
          </c:cat>
          <c:val>
            <c:numRef>
              <c:f>'INGRESOS 2025-LINEAS'!$C$151:$C$153</c:f>
              <c:numCache>
                <c:formatCode>#,##0</c:formatCode>
                <c:ptCount val="3"/>
                <c:pt idx="0">
                  <c:v>1046379073809.67</c:v>
                </c:pt>
                <c:pt idx="1">
                  <c:v>102702805404</c:v>
                </c:pt>
                <c:pt idx="2">
                  <c:v>74834508413.029999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4-4B3E-8117-EE4EB4C6D549}"/>
            </c:ext>
          </c:extLst>
        </c:ser>
        <c:ser>
          <c:idx val="1"/>
          <c:order val="1"/>
          <c:tx>
            <c:strRef>
              <c:f>'INGRESOS 2025-LINEAS'!$D$150</c:f>
              <c:strCache>
                <c:ptCount val="1"/>
                <c:pt idx="0">
                  <c:v>EJECUCION A 31-12-2025</c:v>
                </c:pt>
              </c:strCache>
            </c:strRef>
          </c:tx>
          <c:spPr>
            <a:solidFill>
              <a:srgbClr val="14233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5.928532889773175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C2-44F9-8DDA-0CF77F1F5527}"/>
                </c:ext>
              </c:extLst>
            </c:dLbl>
            <c:numFmt formatCode="#,##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'INGRESOS 2025-LINEAS'!$B$151:$B$153</c:f>
              <c:strCache>
                <c:ptCount val="3"/>
                <c:pt idx="0">
                  <c:v>RECURSOS EN ADMINISTRACION</c:v>
                </c:pt>
                <c:pt idx="1">
                  <c:v>RECURSOS DE CAPITAL</c:v>
                </c:pt>
                <c:pt idx="2">
                  <c:v>RECURSOS PROPIOS</c:v>
                </c:pt>
              </c:strCache>
            </c:strRef>
          </c:cat>
          <c:val>
            <c:numRef>
              <c:f>'INGRESOS 2025-LINEAS'!$D$151:$D$153</c:f>
              <c:numCache>
                <c:formatCode>#,##0</c:formatCode>
                <c:ptCount val="3"/>
                <c:pt idx="0">
                  <c:v>490945173529.20007</c:v>
                </c:pt>
                <c:pt idx="1">
                  <c:v>98385792856.990005</c:v>
                </c:pt>
                <c:pt idx="2">
                  <c:v>32223672029.505501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F4-4B3E-8117-EE4EB4C6D549}"/>
            </c:ext>
          </c:extLst>
        </c:ser>
        <c:ser>
          <c:idx val="2"/>
          <c:order val="2"/>
          <c:tx>
            <c:strRef>
              <c:f>'INGRESOS 2025-LINEAS'!$E$150</c:f>
              <c:strCache>
                <c:ptCount val="1"/>
                <c:pt idx="0">
                  <c:v>% DE EJECUCION POR RUBRO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2328101255233798E-2"/>
                  <c:y val="-0.4331526186452049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F4-4B3E-8117-EE4EB4C6D549}"/>
                </c:ext>
              </c:extLst>
            </c:dLbl>
            <c:dLbl>
              <c:idx val="1"/>
              <c:layout>
                <c:manualLayout>
                  <c:x val="-9.4066052256981503E-2"/>
                  <c:y val="-0.181270697298017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CF4-4B3E-8117-EE4EB4C6D549}"/>
                </c:ext>
              </c:extLst>
            </c:dLbl>
            <c:dLbl>
              <c:idx val="2"/>
              <c:layout>
                <c:manualLayout>
                  <c:x val="-9.4856523284351096E-2"/>
                  <c:y val="-0.1433303187937814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F4-4B3E-8117-EE4EB4C6D5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'INGRESOS 2025-LINEAS'!$B$151:$B$153</c:f>
              <c:strCache>
                <c:ptCount val="3"/>
                <c:pt idx="0">
                  <c:v>RECURSOS EN ADMINISTRACION</c:v>
                </c:pt>
                <c:pt idx="1">
                  <c:v>RECURSOS DE CAPITAL</c:v>
                </c:pt>
                <c:pt idx="2">
                  <c:v>RECURSOS PROPIOS</c:v>
                </c:pt>
              </c:strCache>
            </c:strRef>
          </c:cat>
          <c:val>
            <c:numRef>
              <c:f>'INGRESOS 2025-LINEAS'!$E$151:$E$153</c:f>
              <c:numCache>
                <c:formatCode>0%</c:formatCode>
                <c:ptCount val="3"/>
                <c:pt idx="0">
                  <c:v>0.4691848163034843</c:v>
                </c:pt>
                <c:pt idx="1">
                  <c:v>0.95796597249677606</c:v>
                </c:pt>
                <c:pt idx="2">
                  <c:v>0.43059910077387231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F4-4B3E-8117-EE4EB4C6D5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12812671"/>
        <c:axId val="1912811231"/>
      </c:barChart>
      <c:catAx>
        <c:axId val="1912812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1912811231"/>
        <c:crosses val="autoZero"/>
        <c:auto val="1"/>
        <c:lblAlgn val="ctr"/>
        <c:lblOffset val="100"/>
        <c:noMultiLvlLbl val="0"/>
      </c:catAx>
      <c:valAx>
        <c:axId val="1912811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1912812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400" b="1" i="0" u="none" strike="noStrike" kern="1200" baseline="0">
              <a:solidFill>
                <a:srgbClr val="142334"/>
              </a:solidFill>
              <a:latin typeface="Volkswagen Serial" panose="00000400000000000000" charset="0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693122148765575E-2"/>
          <c:y val="4.1802876430110651E-2"/>
          <c:w val="0.91073203670523051"/>
          <c:h val="0.636174623951633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'INGRESOS 2025-LINEAS'!$C$156</c:f>
              <c:strCache>
                <c:ptCount val="1"/>
                <c:pt idx="0">
                  <c:v>PRESUPUESTO DEFINITIVO</c:v>
                </c:pt>
              </c:strCache>
            </c:strRef>
          </c:tx>
          <c:spPr>
            <a:solidFill>
              <a:srgbClr val="008D36"/>
            </a:solidFill>
            <a:ln>
              <a:noFill/>
            </a:ln>
            <a:effectLst/>
          </c:spPr>
          <c:invertIfNegative val="0"/>
          <c:dLbls>
            <c:numFmt formatCode="#,##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'INGRESOS 2025-LINEAS'!$B$157:$B$161</c:f>
              <c:strCache>
                <c:ptCount val="5"/>
                <c:pt idx="0">
                  <c:v>GERENCIAS DE PROYECTOS</c:v>
                </c:pt>
                <c:pt idx="1">
                  <c:v>INTERVENTORIAS</c:v>
                </c:pt>
                <c:pt idx="2">
                  <c:v>ADQUISICION PREDIAL Y REASENTAMIENTO</c:v>
                </c:pt>
                <c:pt idx="3">
                  <c:v>ESTUDIOS Y DISEÑOS</c:v>
                </c:pt>
                <c:pt idx="4">
                  <c:v>OTROS INGRESOS</c:v>
                </c:pt>
              </c:strCache>
            </c:strRef>
          </c:cat>
          <c:val>
            <c:numRef>
              <c:f>'INGRESOS 2025-LINEAS'!$C$157:$C$161</c:f>
              <c:numCache>
                <c:formatCode>#,##0</c:formatCode>
                <c:ptCount val="5"/>
                <c:pt idx="0">
                  <c:v>28662188363.880001</c:v>
                </c:pt>
                <c:pt idx="1">
                  <c:v>14281305007</c:v>
                </c:pt>
                <c:pt idx="2" formatCode="_-* #,##0_-;\-* #,##0_-;_-* &quot;-&quot;??_-;_-@_-">
                  <c:v>16194135110.15</c:v>
                </c:pt>
                <c:pt idx="3" formatCode="_-* #,##0_-;\-* #,##0_-;_-* &quot;-&quot;??_-;_-@_-">
                  <c:v>15596879932</c:v>
                </c:pt>
                <c:pt idx="4" formatCode="_-* #,##0_-;\-* #,##0_-;_-* &quot;-&quot;??_-;_-@_-">
                  <c:v>100000000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EA-40B1-BD3A-B276A8245AC1}"/>
            </c:ext>
          </c:extLst>
        </c:ser>
        <c:ser>
          <c:idx val="1"/>
          <c:order val="1"/>
          <c:tx>
            <c:strRef>
              <c:f>'INGRESOS 2025-LINEAS'!$D$156</c:f>
              <c:strCache>
                <c:ptCount val="1"/>
                <c:pt idx="0">
                  <c:v>EJECUCION A 31-12-2025</c:v>
                </c:pt>
              </c:strCache>
            </c:strRef>
          </c:tx>
          <c:spPr>
            <a:solidFill>
              <a:srgbClr val="142334"/>
            </a:solidFill>
            <a:ln>
              <a:noFill/>
            </a:ln>
            <a:effectLst/>
          </c:spPr>
          <c:invertIfNegative val="0"/>
          <c:dLbls>
            <c:numFmt formatCode="#,##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'INGRESOS 2025-LINEAS'!$B$157:$B$161</c:f>
              <c:strCache>
                <c:ptCount val="5"/>
                <c:pt idx="0">
                  <c:v>GERENCIAS DE PROYECTOS</c:v>
                </c:pt>
                <c:pt idx="1">
                  <c:v>INTERVENTORIAS</c:v>
                </c:pt>
                <c:pt idx="2">
                  <c:v>ADQUISICION PREDIAL Y REASENTAMIENTO</c:v>
                </c:pt>
                <c:pt idx="3">
                  <c:v>ESTUDIOS Y DISEÑOS</c:v>
                </c:pt>
                <c:pt idx="4">
                  <c:v>OTROS INGRESOS</c:v>
                </c:pt>
              </c:strCache>
            </c:strRef>
          </c:cat>
          <c:val>
            <c:numRef>
              <c:f>'INGRESOS 2025-LINEAS'!$D$157:$D$161</c:f>
              <c:numCache>
                <c:formatCode>#,##0</c:formatCode>
                <c:ptCount val="5"/>
                <c:pt idx="0">
                  <c:v>15554021427.6455</c:v>
                </c:pt>
                <c:pt idx="1">
                  <c:v>6132717032.0600004</c:v>
                </c:pt>
                <c:pt idx="2" formatCode="_-* #,##0_-;\-* #,##0_-;_-* &quot;-&quot;??_-;_-@_-">
                  <c:v>3242621560.7999997</c:v>
                </c:pt>
                <c:pt idx="3" formatCode="_-* #,##0_-;\-* #,##0_-;_-* &quot;-&quot;??_-;_-@_-">
                  <c:v>6619108634.4200001</c:v>
                </c:pt>
                <c:pt idx="4" formatCode="_-* #,##0_-;\-* #,##0_-;_-* &quot;-&quot;??_-;_-@_-">
                  <c:v>675203374.58000016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EA-40B1-BD3A-B276A8245AC1}"/>
            </c:ext>
          </c:extLst>
        </c:ser>
        <c:ser>
          <c:idx val="2"/>
          <c:order val="2"/>
          <c:tx>
            <c:strRef>
              <c:f>'INGRESOS 2025-LINEAS'!$E$156</c:f>
              <c:strCache>
                <c:ptCount val="1"/>
                <c:pt idx="0">
                  <c:v>% DE EJECUCION POR RUBRO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8197051512853381E-2"/>
                  <c:y val="-0.376833502845060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EA-40B1-BD3A-B276A8245AC1}"/>
                </c:ext>
              </c:extLst>
            </c:dLbl>
            <c:dLbl>
              <c:idx val="1"/>
              <c:layout>
                <c:manualLayout>
                  <c:x val="-5.3008108902569545E-2"/>
                  <c:y val="-0.3457291635194910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EA-40B1-BD3A-B276A8245AC1}"/>
                </c:ext>
              </c:extLst>
            </c:dLbl>
            <c:dLbl>
              <c:idx val="2"/>
              <c:layout>
                <c:manualLayout>
                  <c:x val="-4.1315143703473278E-2"/>
                  <c:y val="-0.1895785139016024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EA-40B1-BD3A-B276A8245AC1}"/>
                </c:ext>
              </c:extLst>
            </c:dLbl>
            <c:dLbl>
              <c:idx val="3"/>
              <c:layout>
                <c:manualLayout>
                  <c:x val="-4.0145817725449437E-2"/>
                  <c:y val="-0.2014991214565659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4EA-40B1-BD3A-B276A8245AC1}"/>
                </c:ext>
              </c:extLst>
            </c:dLbl>
            <c:dLbl>
              <c:idx val="4"/>
              <c:layout>
                <c:manualLayout>
                  <c:x val="-4.2874205730019439E-2"/>
                  <c:y val="-0.1126586223679225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4EA-40B1-BD3A-B276A8245A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'INGRESOS 2025-LINEAS'!$B$157:$B$161</c:f>
              <c:strCache>
                <c:ptCount val="5"/>
                <c:pt idx="0">
                  <c:v>GERENCIAS DE PROYECTOS</c:v>
                </c:pt>
                <c:pt idx="1">
                  <c:v>INTERVENTORIAS</c:v>
                </c:pt>
                <c:pt idx="2">
                  <c:v>ADQUISICION PREDIAL Y REASENTAMIENTO</c:v>
                </c:pt>
                <c:pt idx="3">
                  <c:v>ESTUDIOS Y DISEÑOS</c:v>
                </c:pt>
                <c:pt idx="4">
                  <c:v>OTROS INGRESOS</c:v>
                </c:pt>
              </c:strCache>
            </c:strRef>
          </c:cat>
          <c:val>
            <c:numRef>
              <c:f>'INGRESOS 2025-LINEAS'!$E$157:$E$161</c:f>
              <c:numCache>
                <c:formatCode>0%</c:formatCode>
                <c:ptCount val="5"/>
                <c:pt idx="0">
                  <c:v>0.54266691817735135</c:v>
                </c:pt>
                <c:pt idx="1">
                  <c:v>0.42942273336043457</c:v>
                </c:pt>
                <c:pt idx="2">
                  <c:v>0.20023431561761032</c:v>
                </c:pt>
                <c:pt idx="3">
                  <c:v>0.42438671473258094</c:v>
                </c:pt>
                <c:pt idx="4">
                  <c:v>6.7520337458000013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EA-40B1-BD3A-B276A8245A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4543327"/>
        <c:axId val="2004545727"/>
      </c:barChart>
      <c:catAx>
        <c:axId val="2004543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2004545727"/>
        <c:crosses val="autoZero"/>
        <c:auto val="1"/>
        <c:lblAlgn val="ctr"/>
        <c:lblOffset val="100"/>
        <c:noMultiLvlLbl val="0"/>
      </c:catAx>
      <c:valAx>
        <c:axId val="2004545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2004543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rgbClr val="142334"/>
              </a:solidFill>
              <a:latin typeface="Volkswagen Serial" panose="00000400000000000000" charset="0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9265345466027"/>
          <c:y val="4.0297984171932692E-2"/>
          <c:w val="0.88549862483372055"/>
          <c:h val="0.721178025847776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'EGRESOS 12-31-2025 POR LINEAS'!$C$242</c:f>
              <c:strCache>
                <c:ptCount val="1"/>
                <c:pt idx="0">
                  <c:v>PPTO DEFINITIVO</c:v>
                </c:pt>
              </c:strCache>
            </c:strRef>
          </c:tx>
          <c:spPr>
            <a:solidFill>
              <a:srgbClr val="008D36"/>
            </a:solidFill>
            <a:ln>
              <a:noFill/>
            </a:ln>
            <a:effectLst/>
          </c:spPr>
          <c:invertIfNegative val="0"/>
          <c:dLbls>
            <c:numFmt formatCode="#,##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'EGRESOS 12-31-2025 POR LINEAS'!$B$243:$B$245</c:f>
              <c:strCache>
                <c:ptCount val="3"/>
                <c:pt idx="0">
                  <c:v>RECURSOS EN ADMINISTRACION</c:v>
                </c:pt>
                <c:pt idx="1">
                  <c:v>FUNCIONAMIENTO E INVERSION</c:v>
                </c:pt>
                <c:pt idx="2">
                  <c:v>SERVICIO A LA DEUDA</c:v>
                </c:pt>
              </c:strCache>
            </c:strRef>
          </c:cat>
          <c:val>
            <c:numRef>
              <c:f>'EGRESOS 12-31-2025 POR LINEAS'!$C$243:$C$245</c:f>
              <c:numCache>
                <c:formatCode>#,##0</c:formatCode>
                <c:ptCount val="3"/>
                <c:pt idx="0">
                  <c:v>1070981213359.1881</c:v>
                </c:pt>
                <c:pt idx="1">
                  <c:v>85361352973.520004</c:v>
                </c:pt>
                <c:pt idx="2">
                  <c:v>67573821294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C4-40DF-9D19-79C1946CF386}"/>
            </c:ext>
          </c:extLst>
        </c:ser>
        <c:ser>
          <c:idx val="1"/>
          <c:order val="1"/>
          <c:tx>
            <c:strRef>
              <c:f>'EGRESOS 12-31-2025 POR LINEAS'!$D$242</c:f>
              <c:strCache>
                <c:ptCount val="1"/>
                <c:pt idx="0">
                  <c:v>EJECUCION A 31-12-2025</c:v>
                </c:pt>
              </c:strCache>
            </c:strRef>
          </c:tx>
          <c:spPr>
            <a:solidFill>
              <a:srgbClr val="142334"/>
            </a:solidFill>
            <a:ln>
              <a:noFill/>
            </a:ln>
            <a:effectLst/>
          </c:spPr>
          <c:invertIfNegative val="0"/>
          <c:dLbls>
            <c:numFmt formatCode="#,##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'EGRESOS 12-31-2025 POR LINEAS'!$B$243:$B$245</c:f>
              <c:strCache>
                <c:ptCount val="3"/>
                <c:pt idx="0">
                  <c:v>RECURSOS EN ADMINISTRACION</c:v>
                </c:pt>
                <c:pt idx="1">
                  <c:v>FUNCIONAMIENTO E INVERSION</c:v>
                </c:pt>
                <c:pt idx="2">
                  <c:v>SERVICIO A LA DEUDA</c:v>
                </c:pt>
              </c:strCache>
            </c:strRef>
          </c:cat>
          <c:val>
            <c:numRef>
              <c:f>'EGRESOS 12-31-2025 POR LINEAS'!$D$243:$D$245</c:f>
              <c:numCache>
                <c:formatCode>#,##0.00</c:formatCode>
                <c:ptCount val="3"/>
                <c:pt idx="0">
                  <c:v>397960852831.33002</c:v>
                </c:pt>
                <c:pt idx="1">
                  <c:v>33302564252.529999</c:v>
                </c:pt>
                <c:pt idx="2">
                  <c:v>56969767724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C4-40DF-9D19-79C1946CF386}"/>
            </c:ext>
          </c:extLst>
        </c:ser>
        <c:ser>
          <c:idx val="2"/>
          <c:order val="2"/>
          <c:tx>
            <c:strRef>
              <c:f>'EGRESOS 12-31-2025 POR LINEAS'!$E$242</c:f>
              <c:strCache>
                <c:ptCount val="1"/>
                <c:pt idx="0">
                  <c:v>% DE EJECUCION POR RUBRO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9444444444444489E-2"/>
                  <c:y val="-0.3796296296296297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1C4-40DF-9D19-79C1946CF386}"/>
                </c:ext>
              </c:extLst>
            </c:dLbl>
            <c:dLbl>
              <c:idx val="1"/>
              <c:layout>
                <c:manualLayout>
                  <c:x val="-6.3888888888888995E-2"/>
                  <c:y val="-0.185185185185185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1C4-40DF-9D19-79C1946CF386}"/>
                </c:ext>
              </c:extLst>
            </c:dLbl>
            <c:dLbl>
              <c:idx val="2"/>
              <c:layout>
                <c:manualLayout>
                  <c:x val="-7.2222222222222215E-2"/>
                  <c:y val="-0.152777777777777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1C4-40DF-9D19-79C1946CF3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'EGRESOS 12-31-2025 POR LINEAS'!$B$243:$B$245</c:f>
              <c:strCache>
                <c:ptCount val="3"/>
                <c:pt idx="0">
                  <c:v>RECURSOS EN ADMINISTRACION</c:v>
                </c:pt>
                <c:pt idx="1">
                  <c:v>FUNCIONAMIENTO E INVERSION</c:v>
                </c:pt>
                <c:pt idx="2">
                  <c:v>SERVICIO A LA DEUDA</c:v>
                </c:pt>
              </c:strCache>
            </c:strRef>
          </c:cat>
          <c:val>
            <c:numRef>
              <c:f>'EGRESOS 12-31-2025 POR LINEAS'!$E$243:$E$245</c:f>
              <c:numCache>
                <c:formatCode>0%</c:formatCode>
                <c:ptCount val="3"/>
                <c:pt idx="0">
                  <c:v>0.37158527887067705</c:v>
                </c:pt>
                <c:pt idx="1">
                  <c:v>0.39013632156065764</c:v>
                </c:pt>
                <c:pt idx="2">
                  <c:v>0.84307453142447109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1C4-40DF-9D19-79C1946CF3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78902623"/>
        <c:axId val="2078898303"/>
      </c:barChart>
      <c:catAx>
        <c:axId val="2078902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2078898303"/>
        <c:crosses val="autoZero"/>
        <c:auto val="1"/>
        <c:lblAlgn val="ctr"/>
        <c:lblOffset val="100"/>
        <c:noMultiLvlLbl val="0"/>
      </c:catAx>
      <c:valAx>
        <c:axId val="20788983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20789026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400" b="1" i="0" u="none" strike="noStrike" kern="1200" baseline="0">
              <a:solidFill>
                <a:srgbClr val="142334"/>
              </a:solidFill>
              <a:latin typeface="Volkswagen Serial" panose="00000400000000000000" charset="0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D4D96-269B-4B40-BB59-A4486B1E711B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F6662-1E04-4A64-8F77-B788505EA5E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3961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D4675-7BE9-4BBE-96EA-25E3B89AEC11}" type="slidenum">
              <a:rPr kumimoji="0" lang="es-E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1453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4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30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1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2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8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03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50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9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10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312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80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25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B897F-2AB9-8E9D-26D5-3B2218BE3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37B00B-A8DA-ECB0-887F-83B2578F43C4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2904"/>
            </a:stretch>
          </a:blipFill>
        </p:spPr>
        <p:txBody>
          <a:bodyPr/>
          <a:lstStyle/>
          <a:p>
            <a:pPr defTabSz="609630"/>
            <a:endParaRPr lang="es-CO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D0FEB71-098C-01AB-B8BF-2ABADE961D24}"/>
              </a:ext>
            </a:extLst>
          </p:cNvPr>
          <p:cNvSpPr/>
          <p:nvPr/>
        </p:nvSpPr>
        <p:spPr>
          <a:xfrm>
            <a:off x="3310057" y="1405234"/>
            <a:ext cx="5571887" cy="1795745"/>
          </a:xfrm>
          <a:custGeom>
            <a:avLst/>
            <a:gdLst/>
            <a:ahLst/>
            <a:cxnLst/>
            <a:rect l="l" t="t" r="r" b="b"/>
            <a:pathLst>
              <a:path w="8357831" h="2693618">
                <a:moveTo>
                  <a:pt x="0" y="0"/>
                </a:moveTo>
                <a:lnTo>
                  <a:pt x="8357830" y="0"/>
                </a:lnTo>
                <a:lnTo>
                  <a:pt x="8357830" y="2693618"/>
                </a:lnTo>
                <a:lnTo>
                  <a:pt x="0" y="26936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" r="-39"/>
            </a:stretch>
          </a:blipFill>
        </p:spPr>
        <p:txBody>
          <a:bodyPr/>
          <a:lstStyle/>
          <a:p>
            <a:pPr defTabSz="609630"/>
            <a:endParaRPr lang="es-CO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75921CE-5881-B272-FC0C-C72552A61557}"/>
              </a:ext>
            </a:extLst>
          </p:cNvPr>
          <p:cNvSpPr txBox="1"/>
          <p:nvPr/>
        </p:nvSpPr>
        <p:spPr>
          <a:xfrm>
            <a:off x="1152281" y="3518852"/>
            <a:ext cx="9887438" cy="18508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832"/>
              </a:lnSpc>
            </a:pPr>
            <a:r>
              <a:rPr lang="es-ES" sz="4800" spc="-34" dirty="0">
                <a:solidFill>
                  <a:srgbClr val="FFFFFF"/>
                </a:solidFill>
                <a:latin typeface="Volkswagen-Bold"/>
              </a:rPr>
              <a:t>EMPRESA DE DESARROLLO URBANO DE BARRANQUILLA Y LA REGION CARIBE </a:t>
            </a:r>
            <a:endParaRPr lang="en-US" sz="1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9778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3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>
            <a:extLst>
              <a:ext uri="{FF2B5EF4-FFF2-40B4-BE49-F238E27FC236}">
                <a16:creationId xmlns:a16="http://schemas.microsoft.com/office/drawing/2014/main" id="{54DE32CB-1C2F-0CF1-03AE-7C70642121CE}"/>
              </a:ext>
            </a:extLst>
          </p:cNvPr>
          <p:cNvSpPr txBox="1"/>
          <p:nvPr/>
        </p:nvSpPr>
        <p:spPr>
          <a:xfrm>
            <a:off x="718458" y="4149022"/>
            <a:ext cx="1075508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 fontAlgn="base"/>
            <a:r>
              <a:rPr lang="es-ES" sz="4800" b="1" dirty="0">
                <a:solidFill>
                  <a:prstClr val="white"/>
                </a:solidFill>
                <a:latin typeface="Volkswagen Serial"/>
                <a:cs typeface="Corbel"/>
              </a:rPr>
              <a:t>EJECUCIÓN PRESUPUESTAL VIGENCIA 2025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C94A34C3-B63A-FEA7-5E5C-29CD709AB44F}"/>
              </a:ext>
            </a:extLst>
          </p:cNvPr>
          <p:cNvSpPr/>
          <p:nvPr/>
        </p:nvSpPr>
        <p:spPr>
          <a:xfrm>
            <a:off x="3310057" y="1905418"/>
            <a:ext cx="5571887" cy="1795745"/>
          </a:xfrm>
          <a:custGeom>
            <a:avLst/>
            <a:gdLst/>
            <a:ahLst/>
            <a:cxnLst/>
            <a:rect l="l" t="t" r="r" b="b"/>
            <a:pathLst>
              <a:path w="8357831" h="2693618">
                <a:moveTo>
                  <a:pt x="0" y="0"/>
                </a:moveTo>
                <a:lnTo>
                  <a:pt x="8357830" y="0"/>
                </a:lnTo>
                <a:lnTo>
                  <a:pt x="8357830" y="2693618"/>
                </a:lnTo>
                <a:lnTo>
                  <a:pt x="0" y="26936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" r="-39"/>
            </a:stretch>
          </a:blipFill>
        </p:spPr>
        <p:txBody>
          <a:bodyPr/>
          <a:lstStyle/>
          <a:p>
            <a:pPr defTabSz="609630"/>
            <a:endParaRPr lang="es-CO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4844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C49DA28-31DE-49BE-92C5-C6E0A330B7EE}"/>
              </a:ext>
            </a:extLst>
          </p:cNvPr>
          <p:cNvSpPr txBox="1"/>
          <p:nvPr/>
        </p:nvSpPr>
        <p:spPr>
          <a:xfrm>
            <a:off x="904144" y="281964"/>
            <a:ext cx="10861232" cy="1046440"/>
          </a:xfrm>
          <a:prstGeom prst="rect">
            <a:avLst/>
          </a:prstGeom>
          <a:solidFill>
            <a:srgbClr val="142334"/>
          </a:solidFill>
        </p:spPr>
        <p:txBody>
          <a:bodyPr wrap="square" lIns="60960" tIns="30480" rIns="60960" bIns="30480" rtlCol="0" anchor="t">
            <a:spAutoFit/>
          </a:bodyPr>
          <a:lstStyle/>
          <a:p>
            <a:pPr algn="ctr" defTabSz="914446"/>
            <a:r>
              <a:rPr lang="es-MX" sz="3200" b="1" dirty="0">
                <a:solidFill>
                  <a:prstClr val="white"/>
                </a:solidFill>
                <a:latin typeface="Volkswagen-Bold"/>
              </a:rPr>
              <a:t>EJECUCIÓN PRESUPUESTAL DE INGRESOS POR FUENTE DE FINANCIACIÓN A DICIEMBRE 2025</a:t>
            </a:r>
            <a:endParaRPr lang="es-MX" sz="3200" b="1" dirty="0">
              <a:solidFill>
                <a:prstClr val="white"/>
              </a:solidFill>
              <a:latin typeface="Volkswagen-Bold"/>
              <a:ea typeface="Calibri"/>
              <a:cs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826377-41E0-0923-C093-91E14970236F}"/>
              </a:ext>
            </a:extLst>
          </p:cNvPr>
          <p:cNvSpPr txBox="1"/>
          <p:nvPr/>
        </p:nvSpPr>
        <p:spPr>
          <a:xfrm>
            <a:off x="4699359" y="6418290"/>
            <a:ext cx="2854036" cy="266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09630"/>
            <a:r>
              <a:rPr lang="es-ES" sz="1333" b="1">
                <a:solidFill>
                  <a:srgbClr val="142334"/>
                </a:solidFill>
                <a:latin typeface="Calibri"/>
                <a:cs typeface="Calibri"/>
              </a:rPr>
              <a:t>CIFRAS EN MILLONES DE PESOS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44991A-ED38-86CA-0EE2-E9E4A2DD6C50}"/>
              </a:ext>
            </a:extLst>
          </p:cNvPr>
          <p:cNvSpPr txBox="1"/>
          <p:nvPr/>
        </p:nvSpPr>
        <p:spPr>
          <a:xfrm>
            <a:off x="8617323" y="1245860"/>
            <a:ext cx="3148053" cy="646331"/>
          </a:xfrm>
          <a:prstGeom prst="rect">
            <a:avLst/>
          </a:prstGeom>
          <a:solidFill>
            <a:srgbClr val="008D36"/>
          </a:solidFill>
        </p:spPr>
        <p:txBody>
          <a:bodyPr wrap="square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$ 1.2 Bill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6A350204-D076-CF6D-C0CE-CD9000954D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7830459"/>
              </p:ext>
            </p:extLst>
          </p:nvPr>
        </p:nvGraphicFramePr>
        <p:xfrm>
          <a:off x="904144" y="1892191"/>
          <a:ext cx="10710913" cy="4526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6601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C49DA28-31DE-49BE-92C5-C6E0A330B7EE}"/>
              </a:ext>
            </a:extLst>
          </p:cNvPr>
          <p:cNvSpPr txBox="1"/>
          <p:nvPr/>
        </p:nvSpPr>
        <p:spPr>
          <a:xfrm>
            <a:off x="904144" y="281964"/>
            <a:ext cx="10861232" cy="1231106"/>
          </a:xfrm>
          <a:prstGeom prst="rect">
            <a:avLst/>
          </a:prstGeom>
          <a:solidFill>
            <a:srgbClr val="142334"/>
          </a:solidFill>
        </p:spPr>
        <p:txBody>
          <a:bodyPr wrap="square" lIns="60960" tIns="30480" rIns="60960" bIns="30480" rtlCol="0" anchor="t">
            <a:spAutoFit/>
          </a:bodyPr>
          <a:lstStyle/>
          <a:p>
            <a:pPr algn="ctr" defTabSz="914446"/>
            <a:r>
              <a:rPr lang="es-MX" sz="3200" b="1" dirty="0">
                <a:solidFill>
                  <a:prstClr val="white"/>
                </a:solidFill>
                <a:latin typeface="Volkswagen-Bold"/>
              </a:rPr>
              <a:t>EJECUCIÓN PRESUPUESTAL INGRESOS POR RECURSOS PROPIOS A DICIEMBRE 2025</a:t>
            </a:r>
            <a:endParaRPr lang="es-ES" sz="1200" dirty="0">
              <a:solidFill>
                <a:prstClr val="white"/>
              </a:solidFill>
              <a:latin typeface="Calibri"/>
            </a:endParaRPr>
          </a:p>
          <a:p>
            <a:pPr algn="ctr" defTabSz="914446"/>
            <a:endParaRPr lang="es-ES" sz="1200" dirty="0">
              <a:solidFill>
                <a:prstClr val="white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507B002-143C-00EF-E2AF-DE373FE40B30}"/>
              </a:ext>
            </a:extLst>
          </p:cNvPr>
          <p:cNvSpPr txBox="1"/>
          <p:nvPr/>
        </p:nvSpPr>
        <p:spPr>
          <a:xfrm>
            <a:off x="4699359" y="6418290"/>
            <a:ext cx="2854036" cy="266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09630"/>
            <a:r>
              <a:rPr lang="es-ES" sz="1333" b="1">
                <a:solidFill>
                  <a:srgbClr val="142334"/>
                </a:solidFill>
                <a:latin typeface="Calibri"/>
                <a:cs typeface="Calibri"/>
              </a:rPr>
              <a:t>CIFRAS EN MILLONES DE PESOS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14E3ABE-1F40-0A01-AAC5-37333CB5EEAD}"/>
              </a:ext>
            </a:extLst>
          </p:cNvPr>
          <p:cNvSpPr txBox="1"/>
          <p:nvPr/>
        </p:nvSpPr>
        <p:spPr>
          <a:xfrm>
            <a:off x="8617323" y="1245860"/>
            <a:ext cx="3148053" cy="646331"/>
          </a:xfrm>
          <a:prstGeom prst="rect">
            <a:avLst/>
          </a:prstGeom>
          <a:solidFill>
            <a:srgbClr val="008D36"/>
          </a:solidFill>
        </p:spPr>
        <p:txBody>
          <a:bodyPr wrap="square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$ 74.834 M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763EF39-C183-EC5B-D738-EBC010EC48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8091388"/>
              </p:ext>
            </p:extLst>
          </p:nvPr>
        </p:nvGraphicFramePr>
        <p:xfrm>
          <a:off x="904144" y="1892191"/>
          <a:ext cx="10861231" cy="4421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8200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C49DA28-31DE-49BE-92C5-C6E0A330B7EE}"/>
              </a:ext>
            </a:extLst>
          </p:cNvPr>
          <p:cNvSpPr txBox="1"/>
          <p:nvPr/>
        </p:nvSpPr>
        <p:spPr>
          <a:xfrm>
            <a:off x="904144" y="281964"/>
            <a:ext cx="10861232" cy="1046440"/>
          </a:xfrm>
          <a:prstGeom prst="rect">
            <a:avLst/>
          </a:prstGeom>
          <a:solidFill>
            <a:srgbClr val="142334"/>
          </a:solidFill>
        </p:spPr>
        <p:txBody>
          <a:bodyPr wrap="square" lIns="60960" tIns="30480" rIns="60960" bIns="30480" rtlCol="0" anchor="t">
            <a:spAutoFit/>
          </a:bodyPr>
          <a:lstStyle/>
          <a:p>
            <a:pPr algn="ctr" defTabSz="914446"/>
            <a:r>
              <a:rPr lang="es-MX" sz="3200" b="1" dirty="0">
                <a:solidFill>
                  <a:prstClr val="white"/>
                </a:solidFill>
                <a:latin typeface="Volkswagen-Bold"/>
              </a:rPr>
              <a:t>EJECUCIÓN PRESUPUESTAL EGRESOS POR FUENTE DE FINANCIACIÓN DICIEMBRE 2025</a:t>
            </a:r>
            <a:endParaRPr lang="es-MX" sz="3200" b="1" dirty="0">
              <a:solidFill>
                <a:prstClr val="white"/>
              </a:solidFill>
              <a:latin typeface="Volkswagen-Bold"/>
              <a:ea typeface="Calibri"/>
              <a:cs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A14E0C3-8201-2617-BBD6-B0A45D6BBAF5}"/>
              </a:ext>
            </a:extLst>
          </p:cNvPr>
          <p:cNvSpPr txBox="1"/>
          <p:nvPr/>
        </p:nvSpPr>
        <p:spPr>
          <a:xfrm>
            <a:off x="4699359" y="6418290"/>
            <a:ext cx="2854036" cy="266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09630"/>
            <a:r>
              <a:rPr lang="es-ES" sz="1333" b="1">
                <a:solidFill>
                  <a:srgbClr val="142334"/>
                </a:solidFill>
                <a:latin typeface="Calibri"/>
                <a:cs typeface="Calibri"/>
              </a:rPr>
              <a:t>CIFRAS EN MILLONES DE PESOS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4F144B2-E73F-93E9-8A74-60864D51356B}"/>
              </a:ext>
            </a:extLst>
          </p:cNvPr>
          <p:cNvSpPr txBox="1"/>
          <p:nvPr/>
        </p:nvSpPr>
        <p:spPr>
          <a:xfrm>
            <a:off x="8617323" y="1245860"/>
            <a:ext cx="3148053" cy="646331"/>
          </a:xfrm>
          <a:prstGeom prst="rect">
            <a:avLst/>
          </a:prstGeom>
          <a:solidFill>
            <a:srgbClr val="008D36"/>
          </a:solidFill>
        </p:spPr>
        <p:txBody>
          <a:bodyPr wrap="square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$ 1.2 Bill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8346EC6-5494-429C-A7CF-5581DF4540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2647482"/>
              </p:ext>
            </p:extLst>
          </p:nvPr>
        </p:nvGraphicFramePr>
        <p:xfrm>
          <a:off x="904143" y="1752600"/>
          <a:ext cx="10861232" cy="4665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2504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Panorámica</PresentationFormat>
  <Paragraphs>24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Volkswagen Serial</vt:lpstr>
      <vt:lpstr>Volkswagen-Bold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Administrativo 04</dc:creator>
  <cp:lastModifiedBy>Administrativo 04</cp:lastModifiedBy>
  <cp:revision>1</cp:revision>
  <dcterms:created xsi:type="dcterms:W3CDTF">2026-07-30T14:54:11Z</dcterms:created>
  <dcterms:modified xsi:type="dcterms:W3CDTF">2026-07-30T14:55:09Z</dcterms:modified>
</cp:coreProperties>
</file>